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55465C9-B39B-4B5A-BCDB-333EC0601405}">
  <a:tblStyle styleId="{855465C9-B39B-4B5A-BCDB-333EC060140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 name="Shape 5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grpSp>
        <p:nvGrpSpPr>
          <p:cNvPr id="9" name="Shape 9"/>
          <p:cNvGrpSpPr/>
          <p:nvPr/>
        </p:nvGrpSpPr>
        <p:grpSpPr>
          <a:xfrm>
            <a:off x="4350278" y="2855377"/>
            <a:ext cx="443588" cy="105632"/>
            <a:chOff x="4137525" y="2915950"/>
            <a:chExt cx="869099" cy="206999"/>
          </a:xfrm>
        </p:grpSpPr>
        <p:sp>
          <p:nvSpPr>
            <p:cNvPr id="10" name="Shape 10"/>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1" name="Shape 11"/>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2" name="Shape 12"/>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grpSp>
      <p:sp>
        <p:nvSpPr>
          <p:cNvPr id="13" name="Shape 13"/>
          <p:cNvSpPr txBox="1"/>
          <p:nvPr>
            <p:ph type="ctrTitle"/>
          </p:nvPr>
        </p:nvSpPr>
        <p:spPr>
          <a:xfrm>
            <a:off x="671257" y="990800"/>
            <a:ext cx="7801500" cy="17300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4" name="Shape 14"/>
          <p:cNvSpPr txBox="1"/>
          <p:nvPr>
            <p:ph idx="1" type="subTitle"/>
          </p:nvPr>
        </p:nvSpPr>
        <p:spPr>
          <a:xfrm>
            <a:off x="671250" y="3174875"/>
            <a:ext cx="7801500"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15" name="Shape 15"/>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txBox="1"/>
          <p:nvPr>
            <p:ph type="title"/>
          </p:nvPr>
        </p:nvSpPr>
        <p:spPr>
          <a:xfrm>
            <a:off x="311700" y="1255275"/>
            <a:ext cx="8520599" cy="18906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50" name="Shape 50"/>
          <p:cNvSpPr txBox="1"/>
          <p:nvPr>
            <p:ph idx="1" type="body"/>
          </p:nvPr>
        </p:nvSpPr>
        <p:spPr>
          <a:xfrm>
            <a:off x="311700" y="32284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51" name="Shape 51"/>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6" name="Shape 16"/>
        <p:cNvGrpSpPr/>
        <p:nvPr/>
      </p:nvGrpSpPr>
      <p:grpSpPr>
        <a:xfrm>
          <a:off x="0" y="0"/>
          <a:ext cx="0" cy="0"/>
          <a:chOff x="0" y="0"/>
          <a:chExt cx="0" cy="0"/>
        </a:xfrm>
      </p:grpSpPr>
      <p:sp>
        <p:nvSpPr>
          <p:cNvPr id="17" name="Shape 17"/>
          <p:cNvSpPr txBox="1"/>
          <p:nvPr>
            <p:ph type="title"/>
          </p:nvPr>
        </p:nvSpPr>
        <p:spPr>
          <a:xfrm>
            <a:off x="671250" y="2141250"/>
            <a:ext cx="7852199" cy="8610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8" name="Shape 18"/>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2" name="Shape 22"/>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7" name="Shape 2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0" name="Shape 30"/>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33" name="Shape 33"/>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4" name="Shape 34"/>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6227100" cy="4090800"/>
          </a:xfrm>
          <a:prstGeom prst="rect">
            <a:avLst/>
          </a:prstGeom>
        </p:spPr>
        <p:txBody>
          <a:bodyPr anchorCtr="0" anchor="ctr" bIns="91425" lIns="91425" rIns="91425" tIns="91425"/>
          <a:lstStyle>
            <a:lvl1pPr>
              <a:spcBef>
                <a:spcPts val="0"/>
              </a:spcBef>
              <a:buClr>
                <a:schemeClr val="lt1"/>
              </a:buClr>
              <a:buSzPct val="100000"/>
              <a:defRPr sz="4800">
                <a:solidFill>
                  <a:schemeClr val="lt1"/>
                </a:solidFill>
              </a:defRPr>
            </a:lvl1pPr>
            <a:lvl2pPr>
              <a:spcBef>
                <a:spcPts val="0"/>
              </a:spcBef>
              <a:buClr>
                <a:schemeClr val="lt1"/>
              </a:buClr>
              <a:buSzPct val="100000"/>
              <a:defRPr sz="4800">
                <a:solidFill>
                  <a:schemeClr val="lt1"/>
                </a:solidFill>
              </a:defRPr>
            </a:lvl2pPr>
            <a:lvl3pPr>
              <a:spcBef>
                <a:spcPts val="0"/>
              </a:spcBef>
              <a:buClr>
                <a:schemeClr val="lt1"/>
              </a:buClr>
              <a:buSzPct val="100000"/>
              <a:defRPr sz="4800">
                <a:solidFill>
                  <a:schemeClr val="lt1"/>
                </a:solidFill>
              </a:defRPr>
            </a:lvl3pPr>
            <a:lvl4pPr>
              <a:spcBef>
                <a:spcPts val="0"/>
              </a:spcBef>
              <a:buClr>
                <a:schemeClr val="lt1"/>
              </a:buClr>
              <a:buSzPct val="100000"/>
              <a:defRPr sz="4800">
                <a:solidFill>
                  <a:schemeClr val="lt1"/>
                </a:solidFill>
              </a:defRPr>
            </a:lvl4pPr>
            <a:lvl5pPr>
              <a:spcBef>
                <a:spcPts val="0"/>
              </a:spcBef>
              <a:buClr>
                <a:schemeClr val="lt1"/>
              </a:buClr>
              <a:buSzPct val="100000"/>
              <a:defRPr sz="4800">
                <a:solidFill>
                  <a:schemeClr val="lt1"/>
                </a:solidFill>
              </a:defRPr>
            </a:lvl5pPr>
            <a:lvl6pPr>
              <a:spcBef>
                <a:spcPts val="0"/>
              </a:spcBef>
              <a:buClr>
                <a:schemeClr val="lt1"/>
              </a:buClr>
              <a:buSzPct val="100000"/>
              <a:defRPr sz="4800">
                <a:solidFill>
                  <a:schemeClr val="lt1"/>
                </a:solidFill>
              </a:defRPr>
            </a:lvl6pPr>
            <a:lvl7pPr>
              <a:spcBef>
                <a:spcPts val="0"/>
              </a:spcBef>
              <a:buClr>
                <a:schemeClr val="lt1"/>
              </a:buClr>
              <a:buSzPct val="100000"/>
              <a:defRPr sz="4800">
                <a:solidFill>
                  <a:schemeClr val="lt1"/>
                </a:solidFill>
              </a:defRPr>
            </a:lvl7pPr>
            <a:lvl8pPr>
              <a:spcBef>
                <a:spcPts val="0"/>
              </a:spcBef>
              <a:buClr>
                <a:schemeClr val="lt1"/>
              </a:buClr>
              <a:buSzPct val="100000"/>
              <a:defRPr sz="4800">
                <a:solidFill>
                  <a:schemeClr val="lt1"/>
                </a:solidFill>
              </a:defRPr>
            </a:lvl8pPr>
            <a:lvl9pPr>
              <a:spcBef>
                <a:spcPts val="0"/>
              </a:spcBef>
              <a:buClr>
                <a:schemeClr val="lt1"/>
              </a:buClr>
              <a:buSzPct val="100000"/>
              <a:defRPr sz="4800">
                <a:solidFill>
                  <a:schemeClr val="lt1"/>
                </a:solidFill>
              </a:defRPr>
            </a:lvl9pPr>
          </a:lstStyle>
          <a:p/>
        </p:txBody>
      </p:sp>
      <p:sp>
        <p:nvSpPr>
          <p:cNvPr id="37" name="Shape 3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081400"/>
            <a:ext cx="4045199" cy="1710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42" name="Shape 42"/>
          <p:cNvSpPr txBox="1"/>
          <p:nvPr>
            <p:ph idx="1" type="subTitle"/>
          </p:nvPr>
        </p:nvSpPr>
        <p:spPr>
          <a:xfrm>
            <a:off x="265500" y="2845200"/>
            <a:ext cx="4045199" cy="1345500"/>
          </a:xfrm>
          <a:prstGeom prst="rect">
            <a:avLst/>
          </a:prstGeom>
        </p:spPr>
        <p:txBody>
          <a:bodyPr anchorCtr="0" anchor="t" bIns="91425" lIns="91425" rIns="91425" tIns="91425"/>
          <a:lstStyle>
            <a:lvl1pPr algn="ctr">
              <a:lnSpc>
                <a:spcPct val="100000"/>
              </a:lnSpc>
              <a:spcBef>
                <a:spcPts val="0"/>
              </a:spcBef>
              <a:spcAft>
                <a:spcPts val="0"/>
              </a:spcAft>
              <a:buClr>
                <a:schemeClr val="dk1"/>
              </a:buClr>
              <a:buSzPct val="100000"/>
              <a:buNone/>
              <a:defRPr sz="2100">
                <a:solidFill>
                  <a:schemeClr val="dk1"/>
                </a:solidFill>
              </a:defRPr>
            </a:lvl1pPr>
            <a:lvl2pPr algn="ctr">
              <a:lnSpc>
                <a:spcPct val="100000"/>
              </a:lnSpc>
              <a:spcBef>
                <a:spcPts val="0"/>
              </a:spcBef>
              <a:spcAft>
                <a:spcPts val="0"/>
              </a:spcAft>
              <a:buClr>
                <a:schemeClr val="dk1"/>
              </a:buClr>
              <a:buSzPct val="100000"/>
              <a:buNone/>
              <a:defRPr sz="2100">
                <a:solidFill>
                  <a:schemeClr val="dk1"/>
                </a:solidFill>
              </a:defRPr>
            </a:lvl2pPr>
            <a:lvl3pPr algn="ctr">
              <a:lnSpc>
                <a:spcPct val="100000"/>
              </a:lnSpc>
              <a:spcBef>
                <a:spcPts val="0"/>
              </a:spcBef>
              <a:spcAft>
                <a:spcPts val="0"/>
              </a:spcAft>
              <a:buClr>
                <a:schemeClr val="dk1"/>
              </a:buClr>
              <a:buSzPct val="100000"/>
              <a:buNone/>
              <a:defRPr sz="2100">
                <a:solidFill>
                  <a:schemeClr val="dk1"/>
                </a:solidFill>
              </a:defRPr>
            </a:lvl3pPr>
            <a:lvl4pPr algn="ctr">
              <a:lnSpc>
                <a:spcPct val="100000"/>
              </a:lnSpc>
              <a:spcBef>
                <a:spcPts val="0"/>
              </a:spcBef>
              <a:spcAft>
                <a:spcPts val="0"/>
              </a:spcAft>
              <a:buClr>
                <a:schemeClr val="dk1"/>
              </a:buClr>
              <a:buSzPct val="100000"/>
              <a:buNone/>
              <a:defRPr sz="2100">
                <a:solidFill>
                  <a:schemeClr val="dk1"/>
                </a:solidFill>
              </a:defRPr>
            </a:lvl4pPr>
            <a:lvl5pPr algn="ctr">
              <a:lnSpc>
                <a:spcPct val="100000"/>
              </a:lnSpc>
              <a:spcBef>
                <a:spcPts val="0"/>
              </a:spcBef>
              <a:spcAft>
                <a:spcPts val="0"/>
              </a:spcAft>
              <a:buClr>
                <a:schemeClr val="dk1"/>
              </a:buClr>
              <a:buSzPct val="100000"/>
              <a:buNone/>
              <a:defRPr sz="2100">
                <a:solidFill>
                  <a:schemeClr val="dk1"/>
                </a:solidFill>
              </a:defRPr>
            </a:lvl5pPr>
            <a:lvl6pPr algn="ctr">
              <a:lnSpc>
                <a:spcPct val="100000"/>
              </a:lnSpc>
              <a:spcBef>
                <a:spcPts val="0"/>
              </a:spcBef>
              <a:spcAft>
                <a:spcPts val="0"/>
              </a:spcAft>
              <a:buClr>
                <a:schemeClr val="dk1"/>
              </a:buClr>
              <a:buSzPct val="100000"/>
              <a:buNone/>
              <a:defRPr sz="2100">
                <a:solidFill>
                  <a:schemeClr val="dk1"/>
                </a:solidFill>
              </a:defRPr>
            </a:lvl6pPr>
            <a:lvl7pPr algn="ctr">
              <a:lnSpc>
                <a:spcPct val="100000"/>
              </a:lnSpc>
              <a:spcBef>
                <a:spcPts val="0"/>
              </a:spcBef>
              <a:spcAft>
                <a:spcPts val="0"/>
              </a:spcAft>
              <a:buClr>
                <a:schemeClr val="dk1"/>
              </a:buClr>
              <a:buSzPct val="100000"/>
              <a:buNone/>
              <a:defRPr sz="2100">
                <a:solidFill>
                  <a:schemeClr val="dk1"/>
                </a:solidFill>
              </a:defRPr>
            </a:lvl7pPr>
            <a:lvl8pPr algn="ctr">
              <a:lnSpc>
                <a:spcPct val="100000"/>
              </a:lnSpc>
              <a:spcBef>
                <a:spcPts val="0"/>
              </a:spcBef>
              <a:spcAft>
                <a:spcPts val="0"/>
              </a:spcAft>
              <a:buClr>
                <a:schemeClr val="dk1"/>
              </a:buClr>
              <a:buSzPct val="100000"/>
              <a:buNone/>
              <a:defRPr sz="2100">
                <a:solidFill>
                  <a:schemeClr val="dk1"/>
                </a:solidFill>
              </a:defRPr>
            </a:lvl8pPr>
            <a:lvl9pPr algn="ctr">
              <a:lnSpc>
                <a:spcPct val="100000"/>
              </a:lnSpc>
              <a:spcBef>
                <a:spcPts val="0"/>
              </a:spcBef>
              <a:spcAft>
                <a:spcPts val="0"/>
              </a:spcAft>
              <a:buClr>
                <a:schemeClr val="dk1"/>
              </a:buClr>
              <a:buSzPct val="100000"/>
              <a:buNone/>
              <a:defRPr sz="2100">
                <a:solidFill>
                  <a:schemeClr val="dk1"/>
                </a:solidFill>
              </a:defRPr>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7" name="Shape 4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Font typeface="Oswald"/>
              <a:buNone/>
              <a:defRPr sz="3000">
                <a:solidFill>
                  <a:schemeClr val="dk1"/>
                </a:solidFill>
                <a:latin typeface="Oswald"/>
                <a:ea typeface="Oswald"/>
                <a:cs typeface="Oswald"/>
                <a:sym typeface="Oswald"/>
              </a:defRPr>
            </a:lvl1pPr>
            <a:lvl2pPr>
              <a:spcBef>
                <a:spcPts val="0"/>
              </a:spcBef>
              <a:buClr>
                <a:schemeClr val="dk1"/>
              </a:buClr>
              <a:buSzPct val="100000"/>
              <a:buFont typeface="Oswald"/>
              <a:buNone/>
              <a:defRPr sz="3000">
                <a:solidFill>
                  <a:schemeClr val="dk1"/>
                </a:solidFill>
                <a:latin typeface="Oswald"/>
                <a:ea typeface="Oswald"/>
                <a:cs typeface="Oswald"/>
                <a:sym typeface="Oswald"/>
              </a:defRPr>
            </a:lvl2pPr>
            <a:lvl3pPr>
              <a:spcBef>
                <a:spcPts val="0"/>
              </a:spcBef>
              <a:buClr>
                <a:schemeClr val="dk1"/>
              </a:buClr>
              <a:buSzPct val="100000"/>
              <a:buFont typeface="Oswald"/>
              <a:buNone/>
              <a:defRPr sz="3000">
                <a:solidFill>
                  <a:schemeClr val="dk1"/>
                </a:solidFill>
                <a:latin typeface="Oswald"/>
                <a:ea typeface="Oswald"/>
                <a:cs typeface="Oswald"/>
                <a:sym typeface="Oswald"/>
              </a:defRPr>
            </a:lvl3pPr>
            <a:lvl4pPr>
              <a:spcBef>
                <a:spcPts val="0"/>
              </a:spcBef>
              <a:buClr>
                <a:schemeClr val="dk1"/>
              </a:buClr>
              <a:buSzPct val="100000"/>
              <a:buFont typeface="Oswald"/>
              <a:buNone/>
              <a:defRPr sz="3000">
                <a:solidFill>
                  <a:schemeClr val="dk1"/>
                </a:solidFill>
                <a:latin typeface="Oswald"/>
                <a:ea typeface="Oswald"/>
                <a:cs typeface="Oswald"/>
                <a:sym typeface="Oswald"/>
              </a:defRPr>
            </a:lvl4pPr>
            <a:lvl5pPr>
              <a:spcBef>
                <a:spcPts val="0"/>
              </a:spcBef>
              <a:buClr>
                <a:schemeClr val="dk1"/>
              </a:buClr>
              <a:buSzPct val="100000"/>
              <a:buFont typeface="Oswald"/>
              <a:buNone/>
              <a:defRPr sz="3000">
                <a:solidFill>
                  <a:schemeClr val="dk1"/>
                </a:solidFill>
                <a:latin typeface="Oswald"/>
                <a:ea typeface="Oswald"/>
                <a:cs typeface="Oswald"/>
                <a:sym typeface="Oswald"/>
              </a:defRPr>
            </a:lvl5pPr>
            <a:lvl6pPr>
              <a:spcBef>
                <a:spcPts val="0"/>
              </a:spcBef>
              <a:buClr>
                <a:schemeClr val="dk1"/>
              </a:buClr>
              <a:buSzPct val="100000"/>
              <a:buFont typeface="Oswald"/>
              <a:buNone/>
              <a:defRPr sz="3000">
                <a:solidFill>
                  <a:schemeClr val="dk1"/>
                </a:solidFill>
                <a:latin typeface="Oswald"/>
                <a:ea typeface="Oswald"/>
                <a:cs typeface="Oswald"/>
                <a:sym typeface="Oswald"/>
              </a:defRPr>
            </a:lvl6pPr>
            <a:lvl7pPr>
              <a:spcBef>
                <a:spcPts val="0"/>
              </a:spcBef>
              <a:buClr>
                <a:schemeClr val="dk1"/>
              </a:buClr>
              <a:buSzPct val="100000"/>
              <a:buFont typeface="Oswald"/>
              <a:buNone/>
              <a:defRPr sz="3000">
                <a:solidFill>
                  <a:schemeClr val="dk1"/>
                </a:solidFill>
                <a:latin typeface="Oswald"/>
                <a:ea typeface="Oswald"/>
                <a:cs typeface="Oswald"/>
                <a:sym typeface="Oswald"/>
              </a:defRPr>
            </a:lvl7pPr>
            <a:lvl8pPr>
              <a:spcBef>
                <a:spcPts val="0"/>
              </a:spcBef>
              <a:buClr>
                <a:schemeClr val="dk1"/>
              </a:buClr>
              <a:buSzPct val="100000"/>
              <a:buFont typeface="Oswald"/>
              <a:buNone/>
              <a:defRPr sz="3000">
                <a:solidFill>
                  <a:schemeClr val="dk1"/>
                </a:solidFill>
                <a:latin typeface="Oswald"/>
                <a:ea typeface="Oswald"/>
                <a:cs typeface="Oswald"/>
                <a:sym typeface="Oswald"/>
              </a:defRPr>
            </a:lvl8pPr>
            <a:lvl9pPr>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7" name="Shape 7"/>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4.jp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0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0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jpg"/><Relationship Id="rId4" Type="http://schemas.openxmlformats.org/officeDocument/2006/relationships/image" Target="../media/image12.png"/><Relationship Id="rId5"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type="ctrTitle"/>
          </p:nvPr>
        </p:nvSpPr>
        <p:spPr>
          <a:xfrm>
            <a:off x="671257" y="990800"/>
            <a:ext cx="7801500" cy="1730099"/>
          </a:xfrm>
          <a:prstGeom prst="rect">
            <a:avLst/>
          </a:prstGeom>
        </p:spPr>
        <p:txBody>
          <a:bodyPr anchorCtr="0" anchor="b" bIns="91425" lIns="91425" rIns="91425" tIns="91425">
            <a:noAutofit/>
          </a:bodyPr>
          <a:lstStyle/>
          <a:p>
            <a:pPr>
              <a:spcBef>
                <a:spcPts val="0"/>
              </a:spcBef>
              <a:buNone/>
            </a:pPr>
            <a:r>
              <a:rPr lang="en"/>
              <a:t>Project 2</a:t>
            </a:r>
          </a:p>
        </p:txBody>
      </p:sp>
      <p:sp>
        <p:nvSpPr>
          <p:cNvPr id="59" name="Shape 59"/>
          <p:cNvSpPr txBox="1"/>
          <p:nvPr>
            <p:ph idx="1" type="subTitle"/>
          </p:nvPr>
        </p:nvSpPr>
        <p:spPr>
          <a:xfrm>
            <a:off x="671250" y="3174875"/>
            <a:ext cx="7801500" cy="792600"/>
          </a:xfrm>
          <a:prstGeom prst="rect">
            <a:avLst/>
          </a:prstGeom>
        </p:spPr>
        <p:txBody>
          <a:bodyPr anchorCtr="0" anchor="t" bIns="91425" lIns="91425" rIns="91425" tIns="91425">
            <a:noAutofit/>
          </a:bodyPr>
          <a:lstStyle/>
          <a:p>
            <a:pPr>
              <a:spcBef>
                <a:spcPts val="0"/>
              </a:spcBef>
              <a:buNone/>
            </a:pPr>
            <a:r>
              <a:rPr lang="en"/>
              <a:t>James Bilbrey, Luke Carrico, Benjamin Nace</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0" y="0"/>
            <a:ext cx="8520599" cy="572699"/>
          </a:xfrm>
          <a:prstGeom prst="rect">
            <a:avLst/>
          </a:prstGeom>
        </p:spPr>
        <p:txBody>
          <a:bodyPr anchorCtr="0" anchor="t" bIns="91425" lIns="91425" rIns="91425" tIns="91425">
            <a:noAutofit/>
          </a:bodyPr>
          <a:lstStyle/>
          <a:p>
            <a:pPr algn="ctr">
              <a:spcBef>
                <a:spcPts val="0"/>
              </a:spcBef>
              <a:buNone/>
            </a:pPr>
            <a:r>
              <a:rPr lang="en"/>
              <a:t>Database Setup</a:t>
            </a:r>
          </a:p>
        </p:txBody>
      </p:sp>
      <p:pic>
        <p:nvPicPr>
          <p:cNvPr id="130" name="Shape 130"/>
          <p:cNvPicPr preferRelativeResize="0"/>
          <p:nvPr/>
        </p:nvPicPr>
        <p:blipFill rotWithShape="1">
          <a:blip r:embed="rId3">
            <a:alphaModFix/>
          </a:blip>
          <a:srcRect b="2116" l="0" r="0" t="2116"/>
          <a:stretch/>
        </p:blipFill>
        <p:spPr>
          <a:xfrm>
            <a:off x="351125" y="572700"/>
            <a:ext cx="2543275" cy="2255299"/>
          </a:xfrm>
          <a:prstGeom prst="rect">
            <a:avLst/>
          </a:prstGeom>
          <a:noFill/>
          <a:ln>
            <a:noFill/>
          </a:ln>
        </p:spPr>
      </p:pic>
      <p:pic>
        <p:nvPicPr>
          <p:cNvPr id="131" name="Shape 131"/>
          <p:cNvPicPr preferRelativeResize="0"/>
          <p:nvPr/>
        </p:nvPicPr>
        <p:blipFill rotWithShape="1">
          <a:blip r:embed="rId4">
            <a:alphaModFix/>
          </a:blip>
          <a:srcRect b="0" l="1219" r="1209" t="0"/>
          <a:stretch/>
        </p:blipFill>
        <p:spPr>
          <a:xfrm>
            <a:off x="351125" y="2900475"/>
            <a:ext cx="3767449" cy="2243025"/>
          </a:xfrm>
          <a:prstGeom prst="rect">
            <a:avLst/>
          </a:prstGeom>
          <a:noFill/>
          <a:ln>
            <a:noFill/>
          </a:ln>
        </p:spPr>
      </p:pic>
      <p:pic>
        <p:nvPicPr>
          <p:cNvPr id="132" name="Shape 132"/>
          <p:cNvPicPr preferRelativeResize="0"/>
          <p:nvPr/>
        </p:nvPicPr>
        <p:blipFill>
          <a:blip r:embed="rId5">
            <a:alphaModFix/>
          </a:blip>
          <a:stretch>
            <a:fillRect/>
          </a:stretch>
        </p:blipFill>
        <p:spPr>
          <a:xfrm>
            <a:off x="4452300" y="3238499"/>
            <a:ext cx="3900325" cy="1905000"/>
          </a:xfrm>
          <a:prstGeom prst="rect">
            <a:avLst/>
          </a:prstGeom>
          <a:noFill/>
          <a:ln>
            <a:noFill/>
          </a:ln>
        </p:spPr>
      </p:pic>
      <p:pic>
        <p:nvPicPr>
          <p:cNvPr id="133" name="Shape 133"/>
          <p:cNvPicPr preferRelativeResize="0"/>
          <p:nvPr/>
        </p:nvPicPr>
        <p:blipFill>
          <a:blip r:embed="rId6">
            <a:alphaModFix/>
          </a:blip>
          <a:stretch>
            <a:fillRect/>
          </a:stretch>
        </p:blipFill>
        <p:spPr>
          <a:xfrm>
            <a:off x="4452303" y="615699"/>
            <a:ext cx="4068295" cy="206972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Office and Meeting Locations</a:t>
            </a:r>
          </a:p>
        </p:txBody>
      </p:sp>
      <p:sp>
        <p:nvSpPr>
          <p:cNvPr id="139" name="Shape 139"/>
          <p:cNvSpPr txBox="1"/>
          <p:nvPr>
            <p:ph idx="1" type="body"/>
          </p:nvPr>
        </p:nvSpPr>
        <p:spPr>
          <a:xfrm>
            <a:off x="-25" y="3767475"/>
            <a:ext cx="9144000" cy="1376399"/>
          </a:xfrm>
          <a:prstGeom prst="rect">
            <a:avLst/>
          </a:prstGeom>
        </p:spPr>
        <p:txBody>
          <a:bodyPr anchorCtr="0" anchor="t" bIns="91425" lIns="91425" rIns="91425" tIns="91425">
            <a:noAutofit/>
          </a:bodyPr>
          <a:lstStyle/>
          <a:p>
            <a:pPr>
              <a:spcBef>
                <a:spcPts val="0"/>
              </a:spcBef>
              <a:buNone/>
            </a:pPr>
            <a:r>
              <a:rPr lang="en"/>
              <a:t>Another part of this project was to add fields in the database for the advisors’ offices and where they would be meeting students. The advisor’s office was added to the Proj2Advisors database, and the meeting location was added to both the Proj2Appointments and Proj2Advisors database for easier access.</a:t>
            </a:r>
          </a:p>
        </p:txBody>
      </p:sp>
      <p:pic>
        <p:nvPicPr>
          <p:cNvPr id="140" name="Shape 140"/>
          <p:cNvPicPr preferRelativeResize="0"/>
          <p:nvPr/>
        </p:nvPicPr>
        <p:blipFill>
          <a:blip r:embed="rId3">
            <a:alphaModFix/>
          </a:blip>
          <a:stretch>
            <a:fillRect/>
          </a:stretch>
        </p:blipFill>
        <p:spPr>
          <a:xfrm>
            <a:off x="351125" y="1029900"/>
            <a:ext cx="2543275" cy="2255299"/>
          </a:xfrm>
          <a:prstGeom prst="rect">
            <a:avLst/>
          </a:prstGeom>
          <a:noFill/>
          <a:ln>
            <a:noFill/>
          </a:ln>
        </p:spPr>
      </p:pic>
      <p:pic>
        <p:nvPicPr>
          <p:cNvPr id="141" name="Shape 141"/>
          <p:cNvPicPr preferRelativeResize="0"/>
          <p:nvPr/>
        </p:nvPicPr>
        <p:blipFill>
          <a:blip r:embed="rId4">
            <a:alphaModFix/>
          </a:blip>
          <a:stretch>
            <a:fillRect/>
          </a:stretch>
        </p:blipFill>
        <p:spPr>
          <a:xfrm>
            <a:off x="5112925" y="1029900"/>
            <a:ext cx="3520700" cy="2255300"/>
          </a:xfrm>
          <a:prstGeom prst="rect">
            <a:avLst/>
          </a:prstGeom>
          <a:noFill/>
          <a:ln>
            <a:noFill/>
          </a:ln>
        </p:spPr>
      </p:pic>
      <p:sp>
        <p:nvSpPr>
          <p:cNvPr id="142" name="Shape 142"/>
          <p:cNvSpPr/>
          <p:nvPr/>
        </p:nvSpPr>
        <p:spPr>
          <a:xfrm>
            <a:off x="398575" y="2791700"/>
            <a:ext cx="1679699" cy="4080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 name="Shape 143"/>
          <p:cNvSpPr/>
          <p:nvPr/>
        </p:nvSpPr>
        <p:spPr>
          <a:xfrm>
            <a:off x="5112925" y="3047925"/>
            <a:ext cx="1603800" cy="189899"/>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Office and Meeting Locations (Contd.)</a:t>
            </a:r>
          </a:p>
        </p:txBody>
      </p:sp>
      <p:sp>
        <p:nvSpPr>
          <p:cNvPr id="149" name="Shape 149"/>
          <p:cNvSpPr txBox="1"/>
          <p:nvPr>
            <p:ph idx="1" type="body"/>
          </p:nvPr>
        </p:nvSpPr>
        <p:spPr>
          <a:xfrm>
            <a:off x="0" y="3425825"/>
            <a:ext cx="9144000" cy="1717800"/>
          </a:xfrm>
          <a:prstGeom prst="rect">
            <a:avLst/>
          </a:prstGeom>
        </p:spPr>
        <p:txBody>
          <a:bodyPr anchorCtr="0" anchor="t" bIns="91425" lIns="91425" rIns="91425" tIns="91425">
            <a:noAutofit/>
          </a:bodyPr>
          <a:lstStyle/>
          <a:p>
            <a:pPr>
              <a:spcBef>
                <a:spcPts val="0"/>
              </a:spcBef>
              <a:buNone/>
            </a:pPr>
            <a:r>
              <a:rPr lang="en" sz="1700"/>
              <a:t>The advisor’s office location and the advising meeting place have been added to the view appointment page. In Schedule Group Appointments, the advisor has the option to set the location of the group appointment(s). The meeting location is done automatically for new individual appointments because in the Create New Advisor Account page, in order to create a new advisor, one must input the advisor’s office and where they will be holding appointments.</a:t>
            </a:r>
          </a:p>
        </p:txBody>
      </p:sp>
      <p:pic>
        <p:nvPicPr>
          <p:cNvPr id="150" name="Shape 150"/>
          <p:cNvPicPr preferRelativeResize="0"/>
          <p:nvPr/>
        </p:nvPicPr>
        <p:blipFill rotWithShape="1">
          <a:blip r:embed="rId3">
            <a:alphaModFix/>
          </a:blip>
          <a:srcRect b="0" l="0" r="5944" t="0"/>
          <a:stretch/>
        </p:blipFill>
        <p:spPr>
          <a:xfrm>
            <a:off x="626350" y="572700"/>
            <a:ext cx="3190651" cy="1203291"/>
          </a:xfrm>
          <a:prstGeom prst="rect">
            <a:avLst/>
          </a:prstGeom>
          <a:noFill/>
          <a:ln>
            <a:noFill/>
          </a:ln>
        </p:spPr>
      </p:pic>
      <p:pic>
        <p:nvPicPr>
          <p:cNvPr id="151" name="Shape 151"/>
          <p:cNvPicPr preferRelativeResize="0"/>
          <p:nvPr/>
        </p:nvPicPr>
        <p:blipFill>
          <a:blip r:embed="rId4">
            <a:alphaModFix/>
          </a:blip>
          <a:stretch>
            <a:fillRect/>
          </a:stretch>
        </p:blipFill>
        <p:spPr>
          <a:xfrm>
            <a:off x="5213149" y="572700"/>
            <a:ext cx="3190638" cy="2701299"/>
          </a:xfrm>
          <a:prstGeom prst="rect">
            <a:avLst/>
          </a:prstGeom>
          <a:noFill/>
          <a:ln>
            <a:noFill/>
          </a:ln>
        </p:spPr>
      </p:pic>
      <p:pic>
        <p:nvPicPr>
          <p:cNvPr id="152" name="Shape 152"/>
          <p:cNvPicPr preferRelativeResize="0"/>
          <p:nvPr/>
        </p:nvPicPr>
        <p:blipFill>
          <a:blip r:embed="rId5">
            <a:alphaModFix/>
          </a:blip>
          <a:stretch>
            <a:fillRect/>
          </a:stretch>
        </p:blipFill>
        <p:spPr>
          <a:xfrm>
            <a:off x="626350" y="2070700"/>
            <a:ext cx="3190651" cy="120329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Session Variable Reduction</a:t>
            </a:r>
          </a:p>
        </p:txBody>
      </p:sp>
      <p:sp>
        <p:nvSpPr>
          <p:cNvPr id="158" name="Shape 158"/>
          <p:cNvSpPr txBox="1"/>
          <p:nvPr>
            <p:ph idx="1" type="body"/>
          </p:nvPr>
        </p:nvSpPr>
        <p:spPr>
          <a:xfrm>
            <a:off x="0" y="3473275"/>
            <a:ext cx="9144000" cy="1670099"/>
          </a:xfrm>
          <a:prstGeom prst="rect">
            <a:avLst/>
          </a:prstGeom>
        </p:spPr>
        <p:txBody>
          <a:bodyPr anchorCtr="0" anchor="t" bIns="91425" lIns="91425" rIns="91425" tIns="91425">
            <a:noAutofit/>
          </a:bodyPr>
          <a:lstStyle/>
          <a:p>
            <a:pPr>
              <a:spcBef>
                <a:spcPts val="0"/>
              </a:spcBef>
              <a:buNone/>
            </a:pPr>
            <a:r>
              <a:rPr lang="en"/>
              <a:t>A major portion of this project involved removing session variables from this website. Session variables are variables that carry information between pages. We eliminated every variable except for $userID by creating classes to get the information that would have been stored by creating different methods. These classes have functions that use the base class to interact with the databases. This also reduces SQL Queries throughout the project.</a:t>
            </a:r>
          </a:p>
        </p:txBody>
      </p:sp>
      <p:pic>
        <p:nvPicPr>
          <p:cNvPr id="159" name="Shape 159"/>
          <p:cNvPicPr preferRelativeResize="0"/>
          <p:nvPr/>
        </p:nvPicPr>
        <p:blipFill>
          <a:blip r:embed="rId3">
            <a:alphaModFix/>
          </a:blip>
          <a:stretch>
            <a:fillRect/>
          </a:stretch>
        </p:blipFill>
        <p:spPr>
          <a:xfrm>
            <a:off x="2081235" y="572700"/>
            <a:ext cx="4719690" cy="290057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How We Shared the Work</a:t>
            </a:r>
          </a:p>
        </p:txBody>
      </p:sp>
      <p:sp>
        <p:nvSpPr>
          <p:cNvPr id="165" name="Shape 16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pPr>
            <a:r>
              <a:rPr lang="en"/>
              <a:t>Ben: Created classes used to reduce $_SESSION variables on student and admin side, Debugging, Database Setup, and removed the session variables from the files</a:t>
            </a:r>
          </a:p>
          <a:p>
            <a:pPr indent="-228600" lvl="0" marL="457200" rtl="0">
              <a:spcBef>
                <a:spcPts val="0"/>
              </a:spcBef>
            </a:pPr>
            <a:r>
              <a:rPr lang="en"/>
              <a:t>Luke: CSS, Debugging, Work Order, Find Next Appointment, Print Today’s Schedule, File Setup, Presentation, and Binder</a:t>
            </a:r>
          </a:p>
          <a:p>
            <a:pPr indent="-228600" lvl="0" marL="457200">
              <a:spcBef>
                <a:spcPts val="0"/>
              </a:spcBef>
            </a:pPr>
            <a:r>
              <a:rPr lang="en"/>
              <a:t>Jim: Footer Replacement, Advisor Password Encryption using the MD5 Hashing Algorithm, Create New Advisor page, Slick Sheet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599" cy="572699"/>
          </a:xfrm>
          <a:prstGeom prst="rect">
            <a:avLst/>
          </a:prstGeom>
        </p:spPr>
        <p:txBody>
          <a:bodyPr anchorCtr="0" anchor="t" bIns="91425" lIns="91425" rIns="91425" tIns="91425">
            <a:noAutofit/>
          </a:bodyPr>
          <a:lstStyle/>
          <a:p>
            <a:pPr algn="ctr">
              <a:spcBef>
                <a:spcPts val="0"/>
              </a:spcBef>
              <a:buNone/>
            </a:pPr>
            <a:r>
              <a:rPr lang="en"/>
              <a:t>Challenges</a:t>
            </a:r>
          </a:p>
        </p:txBody>
      </p:sp>
      <p:sp>
        <p:nvSpPr>
          <p:cNvPr id="171" name="Shape 171"/>
          <p:cNvSpPr txBox="1"/>
          <p:nvPr>
            <p:ph idx="1" type="body"/>
          </p:nvPr>
        </p:nvSpPr>
        <p:spPr>
          <a:xfrm>
            <a:off x="311700" y="1404500"/>
            <a:ext cx="8520599" cy="3031499"/>
          </a:xfrm>
          <a:prstGeom prst="rect">
            <a:avLst/>
          </a:prstGeom>
        </p:spPr>
        <p:txBody>
          <a:bodyPr anchorCtr="0" anchor="t" bIns="91425" lIns="91425" rIns="91425" tIns="91425">
            <a:noAutofit/>
          </a:bodyPr>
          <a:lstStyle/>
          <a:p>
            <a:pPr indent="-228600" lvl="0" marL="457200" rtl="0">
              <a:spcBef>
                <a:spcPts val="0"/>
              </a:spcBef>
            </a:pPr>
            <a:r>
              <a:rPr lang="en"/>
              <a:t>Issues at first when removing the $_SESSION variables because of how integrated they were in the website.</a:t>
            </a:r>
          </a:p>
          <a:p>
            <a:pPr indent="-228600" lvl="0" marL="457200" rtl="0">
              <a:spcBef>
                <a:spcPts val="0"/>
              </a:spcBef>
            </a:pPr>
            <a:r>
              <a:rPr lang="en"/>
              <a:t>Issues where the different classes wouldn’t have the proper function setup to perform an operation, so they had to be modified as we went.</a:t>
            </a:r>
          </a:p>
          <a:p>
            <a:pPr indent="-228600" lvl="0" marL="457200" rtl="0">
              <a:spcBef>
                <a:spcPts val="0"/>
              </a:spcBef>
            </a:pPr>
            <a:r>
              <a:rPr lang="en"/>
              <a:t>Classes were originally designed for PHP 5, which has full OOP features, such as protection levels, static functions, and static member variables</a:t>
            </a:r>
          </a:p>
          <a:p>
            <a:pPr indent="-228600" lvl="1" marL="914400" rtl="0">
              <a:spcBef>
                <a:spcPts val="0"/>
              </a:spcBef>
            </a:pPr>
            <a:r>
              <a:rPr lang="en"/>
              <a:t>School server runs PHP 4, which does not have these, so classes had to be rewritten</a:t>
            </a:r>
          </a:p>
          <a:p>
            <a:pPr indent="-228600" lvl="0" marL="457200">
              <a:spcBef>
                <a:spcPts val="0"/>
              </a:spcBef>
            </a:pPr>
            <a:r>
              <a:rPr lang="en"/>
              <a:t>In Work Order, trying to get the page name to show up properly took some work.</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In our next release</a:t>
            </a:r>
          </a:p>
        </p:txBody>
      </p:sp>
      <p:sp>
        <p:nvSpPr>
          <p:cNvPr id="177" name="Shape 177"/>
          <p:cNvSpPr txBox="1"/>
          <p:nvPr>
            <p:ph idx="1" type="body"/>
          </p:nvPr>
        </p:nvSpPr>
        <p:spPr>
          <a:xfrm>
            <a:off x="0" y="572700"/>
            <a:ext cx="9144000" cy="4570499"/>
          </a:xfrm>
          <a:prstGeom prst="rect">
            <a:avLst/>
          </a:prstGeom>
        </p:spPr>
        <p:txBody>
          <a:bodyPr anchorCtr="0" anchor="t" bIns="91425" lIns="91425" rIns="91425" tIns="91425">
            <a:noAutofit/>
          </a:bodyPr>
          <a:lstStyle/>
          <a:p>
            <a:pPr rtl="0">
              <a:lnSpc>
                <a:spcPct val="115000"/>
              </a:lnSpc>
              <a:spcBef>
                <a:spcPts val="0"/>
              </a:spcBef>
              <a:spcAft>
                <a:spcPts val="0"/>
              </a:spcAft>
              <a:buNone/>
            </a:pPr>
            <a:r>
              <a:rPr lang="en"/>
              <a:t>In our next release, we would like to:</a:t>
            </a:r>
          </a:p>
          <a:p>
            <a:pPr indent="-228600" lvl="0" marL="457200" rtl="0">
              <a:spcBef>
                <a:spcPts val="0"/>
              </a:spcBef>
            </a:pPr>
            <a:r>
              <a:rPr lang="en"/>
              <a:t>Include a sign in page for the students</a:t>
            </a:r>
          </a:p>
          <a:p>
            <a:pPr indent="-228600" lvl="0" marL="457200" rtl="0">
              <a:spcBef>
                <a:spcPts val="0"/>
              </a:spcBef>
            </a:pPr>
            <a:r>
              <a:rPr lang="en"/>
              <a:t>Make the overall website more aesthetically pleasing by adding more design to the pages</a:t>
            </a:r>
          </a:p>
          <a:p>
            <a:pPr indent="-228600" lvl="0" marL="457200" rtl="0">
              <a:spcBef>
                <a:spcPts val="0"/>
              </a:spcBef>
            </a:pPr>
            <a:r>
              <a:rPr lang="en"/>
              <a:t>Include a status bar that would show appointment information when a student signs up for an appointment</a:t>
            </a:r>
          </a:p>
          <a:p>
            <a:pPr indent="-228600" lvl="0" marL="457200" rtl="0">
              <a:spcBef>
                <a:spcPts val="0"/>
              </a:spcBef>
            </a:pPr>
            <a:r>
              <a:rPr lang="en"/>
              <a:t> Include an e-mail advisor button for the students</a:t>
            </a:r>
          </a:p>
          <a:p>
            <a:pPr indent="-228600" lvl="0" marL="457200" rtl="0">
              <a:spcBef>
                <a:spcPts val="0"/>
              </a:spcBef>
            </a:pPr>
            <a:r>
              <a:rPr lang="en"/>
              <a:t>Properly add the ability to change the meeting location. This sounds like it would just be a simple change of location, but it would also require some kind of notification system for the students enrolled, so they would know that the location changed</a:t>
            </a:r>
          </a:p>
          <a:p>
            <a:pPr indent="-228600" lvl="0" marL="457200" rtl="0">
              <a:spcBef>
                <a:spcPts val="0"/>
              </a:spcBef>
            </a:pPr>
            <a:r>
              <a:rPr lang="en"/>
              <a:t>Include support for more majors.</a:t>
            </a:r>
          </a:p>
          <a:p>
            <a:pPr indent="-228600" lvl="0" marL="457200" rtl="0">
              <a:spcBef>
                <a:spcPts val="0"/>
              </a:spcBef>
            </a:pPr>
            <a:r>
              <a:rPr lang="en"/>
              <a:t>Add support for a date selection calendar that would show when appointments are available</a:t>
            </a:r>
          </a:p>
          <a:p>
            <a:pPr indent="-228600" lvl="0" marL="457200" rtl="0">
              <a:spcBef>
                <a:spcPts val="0"/>
              </a:spcBef>
            </a:pPr>
            <a:r>
              <a:rPr lang="en"/>
              <a:t>Add ability to export appointment information to an advisor’s calendar.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0" y="0"/>
            <a:ext cx="9144000" cy="755699"/>
          </a:xfrm>
          <a:prstGeom prst="rect">
            <a:avLst/>
          </a:prstGeom>
        </p:spPr>
        <p:txBody>
          <a:bodyPr anchorCtr="0" anchor="b" bIns="91425" lIns="91425" rIns="91425" tIns="91425">
            <a:noAutofit/>
          </a:bodyPr>
          <a:lstStyle/>
          <a:p>
            <a:pPr algn="ctr">
              <a:spcBef>
                <a:spcPts val="0"/>
              </a:spcBef>
              <a:buNone/>
            </a:pPr>
            <a:r>
              <a:rPr lang="en"/>
              <a:t>James Bilbrey</a:t>
            </a:r>
          </a:p>
        </p:txBody>
      </p:sp>
      <p:sp>
        <p:nvSpPr>
          <p:cNvPr id="65" name="Shape 65"/>
          <p:cNvSpPr txBox="1"/>
          <p:nvPr>
            <p:ph idx="1" type="body"/>
          </p:nvPr>
        </p:nvSpPr>
        <p:spPr>
          <a:xfrm>
            <a:off x="312150" y="755700"/>
            <a:ext cx="4204800" cy="4387799"/>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rPr lang="en"/>
              <a:t>Rank: Junior</a:t>
            </a:r>
          </a:p>
          <a:p>
            <a:pPr rtl="0">
              <a:spcBef>
                <a:spcPts val="0"/>
              </a:spcBef>
              <a:buNone/>
            </a:pPr>
            <a:r>
              <a:rPr lang="en"/>
              <a:t>Relevant Experience:</a:t>
            </a:r>
          </a:p>
          <a:p>
            <a:pPr indent="-228600" lvl="0" marL="457200" rtl="0">
              <a:spcBef>
                <a:spcPts val="0"/>
              </a:spcBef>
            </a:pPr>
            <a:r>
              <a:rPr lang="en"/>
              <a:t>~3.5 years volunteer work programming content for an online gaming community</a:t>
            </a:r>
          </a:p>
          <a:p>
            <a:pPr lvl="0" rtl="0">
              <a:spcBef>
                <a:spcPts val="0"/>
              </a:spcBef>
              <a:buNone/>
            </a:pPr>
            <a:r>
              <a:rPr lang="en"/>
              <a:t>Fortes:</a:t>
            </a:r>
          </a:p>
        </p:txBody>
      </p:sp>
      <p:graphicFrame>
        <p:nvGraphicFramePr>
          <p:cNvPr id="66" name="Shape 66"/>
          <p:cNvGraphicFramePr/>
          <p:nvPr/>
        </p:nvGraphicFramePr>
        <p:xfrm>
          <a:off x="460525" y="3005150"/>
          <a:ext cx="3000000" cy="3000000"/>
        </p:xfrm>
        <a:graphic>
          <a:graphicData uri="http://schemas.openxmlformats.org/drawingml/2006/table">
            <a:tbl>
              <a:tblPr>
                <a:noFill/>
                <a:tableStyleId>{855465C9-B39B-4B5A-BCDB-333EC0601405}</a:tableStyleId>
              </a:tblPr>
              <a:tblGrid>
                <a:gridCol w="1954025"/>
                <a:gridCol w="1954025"/>
              </a:tblGrid>
              <a:tr h="285225">
                <a:tc>
                  <a:txBody>
                    <a:bodyPr>
                      <a:noAutofit/>
                    </a:bodyPr>
                    <a:lstStyle/>
                    <a:p>
                      <a:pPr indent="-228600" lvl="0" marL="457200" rtl="0">
                        <a:spcBef>
                          <a:spcPts val="0"/>
                        </a:spcBef>
                        <a:buClr>
                          <a:schemeClr val="dk2"/>
                        </a:buClr>
                        <a:buChar char="●"/>
                      </a:pPr>
                      <a:r>
                        <a:rPr lang="en">
                          <a:solidFill>
                            <a:schemeClr val="dk2"/>
                          </a:solidFill>
                        </a:rPr>
                        <a:t>Java</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a:spcBef>
                          <a:spcPts val="0"/>
                        </a:spcBef>
                        <a:buClr>
                          <a:schemeClr val="dk2"/>
                        </a:buClr>
                        <a:buChar char="●"/>
                      </a:pPr>
                      <a:r>
                        <a:rPr lang="en">
                          <a:solidFill>
                            <a:schemeClr val="dk2"/>
                          </a:solidFill>
                        </a:rPr>
                        <a:t>C++</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285225">
                <a:tc>
                  <a:txBody>
                    <a:bodyPr>
                      <a:noAutofit/>
                    </a:bodyPr>
                    <a:lstStyle/>
                    <a:p>
                      <a:pPr indent="-228600" lvl="0" marL="457200">
                        <a:spcBef>
                          <a:spcPts val="0"/>
                        </a:spcBef>
                        <a:buClr>
                          <a:schemeClr val="dk2"/>
                        </a:buClr>
                        <a:buChar char="●"/>
                      </a:pPr>
                      <a:r>
                        <a:rPr lang="en">
                          <a:solidFill>
                            <a:schemeClr val="dk2"/>
                          </a:solidFill>
                        </a:rPr>
                        <a:t>git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a:spcBef>
                          <a:spcPts val="0"/>
                        </a:spcBef>
                        <a:buClr>
                          <a:schemeClr val="dk2"/>
                        </a:buClr>
                        <a:buChar char="●"/>
                      </a:pPr>
                      <a:r>
                        <a:rPr lang="en">
                          <a:solidFill>
                            <a:schemeClr val="dk2"/>
                          </a:solidFill>
                        </a:rPr>
                        <a:t>ssh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285225">
                <a:tc>
                  <a:txBody>
                    <a:bodyPr>
                      <a:noAutofit/>
                    </a:bodyPr>
                    <a:lstStyle/>
                    <a:p>
                      <a:pPr indent="-228600" lvl="0" marL="457200">
                        <a:spcBef>
                          <a:spcPts val="0"/>
                        </a:spcBef>
                        <a:buClr>
                          <a:schemeClr val="dk2"/>
                        </a:buClr>
                        <a:buChar char="●"/>
                      </a:pPr>
                      <a:r>
                        <a:rPr lang="en">
                          <a:solidFill>
                            <a:schemeClr val="dk2"/>
                          </a:solidFill>
                        </a:rPr>
                        <a:t>scripting languages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a:spcBef>
                          <a:spcPts val="0"/>
                        </a:spcBef>
                        <a:buNone/>
                      </a:pPr>
                      <a:r>
                        <a:t/>
                      </a:r>
                      <a:endParaRPr>
                        <a:solidFill>
                          <a:schemeClr val="dk2"/>
                        </a:solidFill>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pic>
        <p:nvPicPr>
          <p:cNvPr id="67" name="Shape 67"/>
          <p:cNvPicPr preferRelativeResize="0"/>
          <p:nvPr/>
        </p:nvPicPr>
        <p:blipFill rotWithShape="1">
          <a:blip r:embed="rId3">
            <a:alphaModFix/>
          </a:blip>
          <a:srcRect b="3078" l="8206" r="0" t="17982"/>
          <a:stretch/>
        </p:blipFill>
        <p:spPr>
          <a:xfrm>
            <a:off x="5930975" y="1237987"/>
            <a:ext cx="1744599" cy="2667526"/>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0" y="0"/>
            <a:ext cx="9144000" cy="755699"/>
          </a:xfrm>
          <a:prstGeom prst="rect">
            <a:avLst/>
          </a:prstGeom>
        </p:spPr>
        <p:txBody>
          <a:bodyPr anchorCtr="0" anchor="b" bIns="91425" lIns="91425" rIns="91425" tIns="91425">
            <a:noAutofit/>
          </a:bodyPr>
          <a:lstStyle/>
          <a:p>
            <a:pPr algn="ctr">
              <a:spcBef>
                <a:spcPts val="0"/>
              </a:spcBef>
              <a:buNone/>
            </a:pPr>
            <a:r>
              <a:rPr lang="en"/>
              <a:t>Luke Carrico</a:t>
            </a:r>
          </a:p>
        </p:txBody>
      </p:sp>
      <p:sp>
        <p:nvSpPr>
          <p:cNvPr id="73" name="Shape 73"/>
          <p:cNvSpPr txBox="1"/>
          <p:nvPr>
            <p:ph idx="1" type="body"/>
          </p:nvPr>
        </p:nvSpPr>
        <p:spPr>
          <a:xfrm>
            <a:off x="0" y="1366550"/>
            <a:ext cx="4517099" cy="3776999"/>
          </a:xfrm>
          <a:prstGeom prst="rect">
            <a:avLst/>
          </a:prstGeom>
        </p:spPr>
        <p:txBody>
          <a:bodyPr anchorCtr="0" anchor="t" bIns="91425" lIns="91425" rIns="91425" tIns="91425">
            <a:noAutofit/>
          </a:bodyPr>
          <a:lstStyle/>
          <a:p>
            <a:pPr indent="-228600" lvl="0" marL="457200" rtl="0">
              <a:spcBef>
                <a:spcPts val="0"/>
              </a:spcBef>
            </a:pPr>
            <a:r>
              <a:rPr lang="en"/>
              <a:t>Rank: Sophomore</a:t>
            </a:r>
          </a:p>
          <a:p>
            <a:pPr rtl="0">
              <a:spcBef>
                <a:spcPts val="0"/>
              </a:spcBef>
              <a:buNone/>
            </a:pPr>
            <a:r>
              <a:t/>
            </a:r>
            <a:endParaRPr/>
          </a:p>
          <a:p>
            <a:pPr rtl="0">
              <a:spcBef>
                <a:spcPts val="0"/>
              </a:spcBef>
              <a:buNone/>
            </a:pPr>
            <a:r>
              <a:rPr lang="en"/>
              <a:t>Relevant Experience:</a:t>
            </a:r>
            <a:br>
              <a:rPr lang="en"/>
            </a:br>
          </a:p>
          <a:p>
            <a:pPr indent="-228600" lvl="0" marL="457200" rtl="0">
              <a:spcBef>
                <a:spcPts val="0"/>
              </a:spcBef>
            </a:pPr>
            <a:r>
              <a:rPr lang="en"/>
              <a:t>Tech Consultant for Castle Master/C &amp; H Homes</a:t>
            </a:r>
          </a:p>
          <a:p>
            <a:pPr indent="-228600" lvl="0" marL="457200">
              <a:spcBef>
                <a:spcPts val="0"/>
              </a:spcBef>
            </a:pPr>
            <a:r>
              <a:rPr lang="en"/>
              <a:t>Website manager/ Tech Consultant/ Intern for the Campaign to Elect Chris Chaffee (2014)</a:t>
            </a:r>
          </a:p>
        </p:txBody>
      </p:sp>
      <p:pic>
        <p:nvPicPr>
          <p:cNvPr id="74" name="Shape 74"/>
          <p:cNvPicPr preferRelativeResize="0"/>
          <p:nvPr/>
        </p:nvPicPr>
        <p:blipFill>
          <a:blip r:embed="rId3">
            <a:alphaModFix/>
          </a:blip>
          <a:stretch>
            <a:fillRect/>
          </a:stretch>
        </p:blipFill>
        <p:spPr>
          <a:xfrm>
            <a:off x="5820500" y="755700"/>
            <a:ext cx="2169198" cy="385637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0" y="0"/>
            <a:ext cx="9144000" cy="755699"/>
          </a:xfrm>
          <a:prstGeom prst="rect">
            <a:avLst/>
          </a:prstGeom>
        </p:spPr>
        <p:txBody>
          <a:bodyPr anchorCtr="0" anchor="b" bIns="91425" lIns="91425" rIns="91425" tIns="91425">
            <a:noAutofit/>
          </a:bodyPr>
          <a:lstStyle/>
          <a:p>
            <a:pPr algn="ctr">
              <a:spcBef>
                <a:spcPts val="0"/>
              </a:spcBef>
              <a:buNone/>
            </a:pPr>
            <a:r>
              <a:rPr lang="en"/>
              <a:t>Benjamin Nace</a:t>
            </a:r>
          </a:p>
        </p:txBody>
      </p:sp>
      <p:sp>
        <p:nvSpPr>
          <p:cNvPr id="80" name="Shape 80"/>
          <p:cNvSpPr txBox="1"/>
          <p:nvPr>
            <p:ph idx="1" type="body"/>
          </p:nvPr>
        </p:nvSpPr>
        <p:spPr>
          <a:xfrm>
            <a:off x="0" y="755700"/>
            <a:ext cx="4649999" cy="4387799"/>
          </a:xfrm>
          <a:prstGeom prst="rect">
            <a:avLst/>
          </a:prstGeom>
        </p:spPr>
        <p:txBody>
          <a:bodyPr anchorCtr="0" anchor="t" bIns="91425" lIns="91425" rIns="91425" tIns="91425">
            <a:noAutofit/>
          </a:bodyPr>
          <a:lstStyle/>
          <a:p>
            <a:pPr rtl="0">
              <a:spcBef>
                <a:spcPts val="0"/>
              </a:spcBef>
              <a:buNone/>
            </a:pPr>
            <a:r>
              <a:rPr lang="en"/>
              <a:t>Rank: Sophomore</a:t>
            </a:r>
          </a:p>
          <a:p>
            <a:pPr rtl="0">
              <a:lnSpc>
                <a:spcPct val="100000"/>
              </a:lnSpc>
              <a:spcBef>
                <a:spcPts val="0"/>
              </a:spcBef>
              <a:buNone/>
            </a:pPr>
            <a:r>
              <a:rPr lang="en"/>
              <a:t>Relevant Experience:</a:t>
            </a:r>
          </a:p>
          <a:p>
            <a:pPr indent="-228600" lvl="0" marL="457200" rtl="0">
              <a:lnSpc>
                <a:spcPct val="100000"/>
              </a:lnSpc>
              <a:spcBef>
                <a:spcPts val="0"/>
              </a:spcBef>
            </a:pPr>
            <a:r>
              <a:rPr lang="en"/>
              <a:t>Internship at Imaging Research Center on UMBC’s Campus</a:t>
            </a:r>
          </a:p>
          <a:p>
            <a:pPr indent="-228600" lvl="1" marL="914400" rtl="0">
              <a:lnSpc>
                <a:spcPct val="100000"/>
              </a:lnSpc>
              <a:spcBef>
                <a:spcPts val="0"/>
              </a:spcBef>
            </a:pPr>
            <a:r>
              <a:rPr lang="en"/>
              <a:t>Working on team of 4</a:t>
            </a:r>
          </a:p>
          <a:p>
            <a:pPr indent="-228600" lvl="1" marL="914400" rtl="0">
              <a:lnSpc>
                <a:spcPct val="100000"/>
              </a:lnSpc>
              <a:spcBef>
                <a:spcPts val="0"/>
              </a:spcBef>
            </a:pPr>
            <a:r>
              <a:rPr lang="en"/>
              <a:t>Building website in PHP with a MySQL database</a:t>
            </a:r>
          </a:p>
          <a:p>
            <a:pPr indent="-228600" lvl="1" marL="914400">
              <a:lnSpc>
                <a:spcPct val="100000"/>
              </a:lnSpc>
              <a:spcBef>
                <a:spcPts val="0"/>
              </a:spcBef>
            </a:pPr>
            <a:r>
              <a:rPr lang="en"/>
              <a:t>Using git for source control</a:t>
            </a:r>
          </a:p>
        </p:txBody>
      </p:sp>
      <p:pic>
        <p:nvPicPr>
          <p:cNvPr id="81" name="Shape 81"/>
          <p:cNvPicPr preferRelativeResize="0"/>
          <p:nvPr/>
        </p:nvPicPr>
        <p:blipFill rotWithShape="1">
          <a:blip r:embed="rId3">
            <a:alphaModFix/>
          </a:blip>
          <a:srcRect b="0" l="24340" r="26695" t="0"/>
          <a:stretch/>
        </p:blipFill>
        <p:spPr>
          <a:xfrm>
            <a:off x="5460950" y="1044037"/>
            <a:ext cx="1994751" cy="3055423"/>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0" y="0"/>
            <a:ext cx="9144000" cy="597900"/>
          </a:xfrm>
          <a:prstGeom prst="rect">
            <a:avLst/>
          </a:prstGeom>
        </p:spPr>
        <p:txBody>
          <a:bodyPr anchorCtr="0" anchor="t" bIns="91425" lIns="91425" rIns="91425" tIns="91425">
            <a:noAutofit/>
          </a:bodyPr>
          <a:lstStyle/>
          <a:p>
            <a:pPr algn="ctr">
              <a:spcBef>
                <a:spcPts val="0"/>
              </a:spcBef>
              <a:buNone/>
            </a:pPr>
            <a:r>
              <a:rPr lang="en"/>
              <a:t>Website Features</a:t>
            </a:r>
          </a:p>
        </p:txBody>
      </p:sp>
      <p:sp>
        <p:nvSpPr>
          <p:cNvPr id="87" name="Shape 87"/>
          <p:cNvSpPr txBox="1"/>
          <p:nvPr>
            <p:ph idx="1" type="body"/>
          </p:nvPr>
        </p:nvSpPr>
        <p:spPr>
          <a:xfrm>
            <a:off x="0" y="2932375"/>
            <a:ext cx="4370700" cy="2210999"/>
          </a:xfrm>
          <a:prstGeom prst="rect">
            <a:avLst/>
          </a:prstGeom>
        </p:spPr>
        <p:txBody>
          <a:bodyPr anchorCtr="0" anchor="t" bIns="91425" lIns="91425" rIns="91425" tIns="91425">
            <a:noAutofit/>
          </a:bodyPr>
          <a:lstStyle/>
          <a:p>
            <a:pPr rtl="0">
              <a:spcBef>
                <a:spcPts val="0"/>
              </a:spcBef>
              <a:buNone/>
            </a:pPr>
            <a:r>
              <a:rPr lang="en"/>
              <a:t>Student Side:</a:t>
            </a:r>
          </a:p>
          <a:p>
            <a:pPr indent="-228600" lvl="0" marL="457200" rtl="0">
              <a:spcBef>
                <a:spcPts val="0"/>
              </a:spcBef>
            </a:pPr>
            <a:r>
              <a:rPr lang="en"/>
              <a:t>Sign up for a specific appointment</a:t>
            </a:r>
          </a:p>
          <a:p>
            <a:pPr indent="-228600" lvl="0" marL="457200" rtl="0">
              <a:spcBef>
                <a:spcPts val="0"/>
              </a:spcBef>
            </a:pPr>
            <a:r>
              <a:rPr lang="en"/>
              <a:t>Sign up for the next available appointment</a:t>
            </a:r>
          </a:p>
          <a:p>
            <a:pPr indent="-228600" lvl="0" marL="457200" rtl="0">
              <a:spcBef>
                <a:spcPts val="0"/>
              </a:spcBef>
            </a:pPr>
            <a:r>
              <a:rPr lang="en"/>
              <a:t>View appointment</a:t>
            </a:r>
          </a:p>
          <a:p>
            <a:pPr indent="-228600" lvl="0" marL="457200" rtl="0">
              <a:spcBef>
                <a:spcPts val="0"/>
              </a:spcBef>
            </a:pPr>
            <a:r>
              <a:rPr lang="en"/>
              <a:t>Reschedule appointment</a:t>
            </a:r>
          </a:p>
          <a:p>
            <a:pPr indent="-228600" lvl="0" marL="457200" rtl="0">
              <a:spcBef>
                <a:spcPts val="0"/>
              </a:spcBef>
            </a:pPr>
            <a:r>
              <a:rPr lang="en"/>
              <a:t>Cancel appointment</a:t>
            </a:r>
          </a:p>
          <a:p>
            <a:pPr indent="-228600" lvl="0" marL="457200">
              <a:spcBef>
                <a:spcPts val="0"/>
              </a:spcBef>
            </a:pPr>
            <a:r>
              <a:rPr lang="en"/>
              <a:t>Search for appointments</a:t>
            </a:r>
          </a:p>
        </p:txBody>
      </p:sp>
      <p:sp>
        <p:nvSpPr>
          <p:cNvPr id="88" name="Shape 88"/>
          <p:cNvSpPr txBox="1"/>
          <p:nvPr>
            <p:ph idx="2" type="body"/>
          </p:nvPr>
        </p:nvSpPr>
        <p:spPr>
          <a:xfrm>
            <a:off x="4706975" y="2932450"/>
            <a:ext cx="4436999" cy="2210999"/>
          </a:xfrm>
          <a:prstGeom prst="rect">
            <a:avLst/>
          </a:prstGeom>
        </p:spPr>
        <p:txBody>
          <a:bodyPr anchorCtr="0" anchor="t" bIns="91425" lIns="91425" rIns="91425" tIns="91425">
            <a:noAutofit/>
          </a:bodyPr>
          <a:lstStyle/>
          <a:p>
            <a:pPr rtl="0">
              <a:spcBef>
                <a:spcPts val="0"/>
              </a:spcBef>
              <a:buNone/>
            </a:pPr>
            <a:r>
              <a:rPr lang="en"/>
              <a:t>Advisor Side:</a:t>
            </a:r>
          </a:p>
          <a:p>
            <a:pPr indent="-228600" lvl="0" marL="457200" rtl="0">
              <a:spcBef>
                <a:spcPts val="0"/>
              </a:spcBef>
            </a:pPr>
            <a:r>
              <a:rPr lang="en"/>
              <a:t>Schedule appointments</a:t>
            </a:r>
          </a:p>
          <a:p>
            <a:pPr indent="-228600" lvl="0" marL="457200" rtl="0">
              <a:spcBef>
                <a:spcPts val="0"/>
              </a:spcBef>
            </a:pPr>
            <a:r>
              <a:rPr lang="en"/>
              <a:t>Print the schedule for today, or any given day</a:t>
            </a:r>
          </a:p>
          <a:p>
            <a:pPr indent="-228600" lvl="0" marL="457200" rtl="0">
              <a:spcBef>
                <a:spcPts val="0"/>
              </a:spcBef>
            </a:pPr>
            <a:r>
              <a:rPr lang="en"/>
              <a:t>Edit and cancel appointments</a:t>
            </a:r>
          </a:p>
          <a:p>
            <a:pPr indent="-228600" lvl="0" marL="457200" rtl="0">
              <a:spcBef>
                <a:spcPts val="0"/>
              </a:spcBef>
            </a:pPr>
            <a:r>
              <a:rPr lang="en"/>
              <a:t>Search for appointments by day, time, type, advisor, and/or student information.</a:t>
            </a:r>
          </a:p>
          <a:p>
            <a:pPr indent="-228600" lvl="0" marL="457200" rtl="0">
              <a:spcBef>
                <a:spcPts val="0"/>
              </a:spcBef>
            </a:pPr>
            <a:r>
              <a:rPr lang="en"/>
              <a:t>Create new advisor accounts</a:t>
            </a:r>
          </a:p>
          <a:p>
            <a:pPr>
              <a:spcBef>
                <a:spcPts val="0"/>
              </a:spcBef>
              <a:buNone/>
            </a:pPr>
            <a:r>
              <a:t/>
            </a:r>
            <a:endParaRPr/>
          </a:p>
        </p:txBody>
      </p:sp>
      <p:pic>
        <p:nvPicPr>
          <p:cNvPr id="89" name="Shape 89"/>
          <p:cNvPicPr preferRelativeResize="0"/>
          <p:nvPr/>
        </p:nvPicPr>
        <p:blipFill>
          <a:blip r:embed="rId3">
            <a:alphaModFix/>
          </a:blip>
          <a:stretch>
            <a:fillRect/>
          </a:stretch>
        </p:blipFill>
        <p:spPr>
          <a:xfrm>
            <a:off x="4773300" y="560725"/>
            <a:ext cx="4370699" cy="2384635"/>
          </a:xfrm>
          <a:prstGeom prst="rect">
            <a:avLst/>
          </a:prstGeom>
          <a:noFill/>
          <a:ln>
            <a:noFill/>
          </a:ln>
        </p:spPr>
      </p:pic>
      <p:pic>
        <p:nvPicPr>
          <p:cNvPr id="90" name="Shape 90"/>
          <p:cNvPicPr preferRelativeResize="0"/>
          <p:nvPr/>
        </p:nvPicPr>
        <p:blipFill>
          <a:blip r:embed="rId4">
            <a:alphaModFix/>
          </a:blip>
          <a:stretch>
            <a:fillRect/>
          </a:stretch>
        </p:blipFill>
        <p:spPr>
          <a:xfrm>
            <a:off x="0" y="565287"/>
            <a:ext cx="4437000" cy="237549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CSS Styling Changes</a:t>
            </a:r>
          </a:p>
        </p:txBody>
      </p:sp>
      <p:sp>
        <p:nvSpPr>
          <p:cNvPr id="96" name="Shape 96"/>
          <p:cNvSpPr txBox="1"/>
          <p:nvPr>
            <p:ph idx="1" type="body"/>
          </p:nvPr>
        </p:nvSpPr>
        <p:spPr>
          <a:xfrm>
            <a:off x="0" y="3757975"/>
            <a:ext cx="9144000" cy="1385699"/>
          </a:xfrm>
          <a:prstGeom prst="rect">
            <a:avLst/>
          </a:prstGeom>
        </p:spPr>
        <p:txBody>
          <a:bodyPr anchorCtr="0" anchor="t" bIns="91425" lIns="91425" rIns="91425" tIns="91425">
            <a:noAutofit/>
          </a:bodyPr>
          <a:lstStyle/>
          <a:p>
            <a:pPr>
              <a:spcBef>
                <a:spcPts val="0"/>
              </a:spcBef>
              <a:buNone/>
            </a:pPr>
            <a:r>
              <a:rPr lang="en"/>
              <a:t>Part of this project was to change the overall look of this project. What we did was we tried to match the color scheme of the UMBC COEIT page, so we matched the background image, and we used the navigation stripe color as our button color with the  button hover color matching the menu bar.</a:t>
            </a:r>
          </a:p>
        </p:txBody>
      </p:sp>
      <p:pic>
        <p:nvPicPr>
          <p:cNvPr id="97" name="Shape 97"/>
          <p:cNvPicPr preferRelativeResize="0"/>
          <p:nvPr/>
        </p:nvPicPr>
        <p:blipFill rotWithShape="1">
          <a:blip r:embed="rId3">
            <a:alphaModFix/>
          </a:blip>
          <a:srcRect b="0" l="4461" r="0" t="0"/>
          <a:stretch/>
        </p:blipFill>
        <p:spPr>
          <a:xfrm>
            <a:off x="0" y="572700"/>
            <a:ext cx="3625123" cy="3280624"/>
          </a:xfrm>
          <a:prstGeom prst="rect">
            <a:avLst/>
          </a:prstGeom>
          <a:noFill/>
          <a:ln>
            <a:noFill/>
          </a:ln>
        </p:spPr>
      </p:pic>
      <p:pic>
        <p:nvPicPr>
          <p:cNvPr id="98" name="Shape 98"/>
          <p:cNvPicPr preferRelativeResize="0"/>
          <p:nvPr/>
        </p:nvPicPr>
        <p:blipFill>
          <a:blip r:embed="rId4">
            <a:alphaModFix/>
          </a:blip>
          <a:stretch>
            <a:fillRect/>
          </a:stretch>
        </p:blipFill>
        <p:spPr>
          <a:xfrm>
            <a:off x="5421425" y="572700"/>
            <a:ext cx="3722573" cy="32806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Work Order</a:t>
            </a:r>
          </a:p>
        </p:txBody>
      </p:sp>
      <p:sp>
        <p:nvSpPr>
          <p:cNvPr id="104" name="Shape 104"/>
          <p:cNvSpPr txBox="1"/>
          <p:nvPr>
            <p:ph idx="1" type="body"/>
          </p:nvPr>
        </p:nvSpPr>
        <p:spPr>
          <a:xfrm>
            <a:off x="0" y="3206200"/>
            <a:ext cx="9144000" cy="1937099"/>
          </a:xfrm>
          <a:prstGeom prst="rect">
            <a:avLst/>
          </a:prstGeom>
        </p:spPr>
        <p:txBody>
          <a:bodyPr anchorCtr="0" anchor="t" bIns="91425" lIns="91425" rIns="91425" tIns="91425">
            <a:noAutofit/>
          </a:bodyPr>
          <a:lstStyle/>
          <a:p>
            <a:pPr>
              <a:spcBef>
                <a:spcPts val="0"/>
              </a:spcBef>
              <a:buNone/>
            </a:pPr>
            <a:r>
              <a:rPr lang="en"/>
              <a:t>Another one of the changes we were supposed to make was to make the work order form screen look better. Before, the page name didn’t work, and the screen that opened didn’t fully show the entire work order screen. We made the new work order page match the layout of the other pages and made the Page Name information work. We changed the priority choices, and stretched out the window so that everything shows when opened.</a:t>
            </a:r>
          </a:p>
        </p:txBody>
      </p:sp>
      <p:pic>
        <p:nvPicPr>
          <p:cNvPr id="105" name="Shape 105"/>
          <p:cNvPicPr preferRelativeResize="0"/>
          <p:nvPr/>
        </p:nvPicPr>
        <p:blipFill>
          <a:blip r:embed="rId3">
            <a:alphaModFix/>
          </a:blip>
          <a:stretch>
            <a:fillRect/>
          </a:stretch>
        </p:blipFill>
        <p:spPr>
          <a:xfrm>
            <a:off x="5749500" y="506275"/>
            <a:ext cx="3394499" cy="2699925"/>
          </a:xfrm>
          <a:prstGeom prst="rect">
            <a:avLst/>
          </a:prstGeom>
          <a:noFill/>
          <a:ln>
            <a:noFill/>
          </a:ln>
        </p:spPr>
      </p:pic>
      <p:pic>
        <p:nvPicPr>
          <p:cNvPr id="106" name="Shape 106"/>
          <p:cNvPicPr preferRelativeResize="0"/>
          <p:nvPr/>
        </p:nvPicPr>
        <p:blipFill>
          <a:blip r:embed="rId4">
            <a:alphaModFix/>
          </a:blip>
          <a:stretch>
            <a:fillRect/>
          </a:stretch>
        </p:blipFill>
        <p:spPr>
          <a:xfrm>
            <a:off x="0" y="572704"/>
            <a:ext cx="4512773" cy="21693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0" y="0"/>
            <a:ext cx="9144000" cy="572699"/>
          </a:xfrm>
          <a:prstGeom prst="rect">
            <a:avLst/>
          </a:prstGeom>
        </p:spPr>
        <p:txBody>
          <a:bodyPr anchorCtr="0" anchor="t" bIns="91425" lIns="91425" rIns="91425" tIns="91425">
            <a:noAutofit/>
          </a:bodyPr>
          <a:lstStyle/>
          <a:p>
            <a:pPr algn="ctr">
              <a:spcBef>
                <a:spcPts val="0"/>
              </a:spcBef>
              <a:buNone/>
            </a:pPr>
            <a:r>
              <a:rPr lang="en"/>
              <a:t>Find Next Appointment</a:t>
            </a:r>
          </a:p>
        </p:txBody>
      </p:sp>
      <p:sp>
        <p:nvSpPr>
          <p:cNvPr id="112" name="Shape 112"/>
          <p:cNvSpPr txBox="1"/>
          <p:nvPr>
            <p:ph idx="1" type="body"/>
          </p:nvPr>
        </p:nvSpPr>
        <p:spPr>
          <a:xfrm>
            <a:off x="0" y="4071725"/>
            <a:ext cx="9144000" cy="1071599"/>
          </a:xfrm>
          <a:prstGeom prst="rect">
            <a:avLst/>
          </a:prstGeom>
        </p:spPr>
        <p:txBody>
          <a:bodyPr anchorCtr="0" anchor="t" bIns="91425" lIns="91425" rIns="91425" tIns="91425">
            <a:noAutofit/>
          </a:bodyPr>
          <a:lstStyle/>
          <a:p>
            <a:pPr>
              <a:spcBef>
                <a:spcPts val="0"/>
              </a:spcBef>
              <a:buNone/>
            </a:pPr>
            <a:r>
              <a:rPr lang="en"/>
              <a:t>Another addition was the Find Next Available Appointment button. Found in the Search for Appointments page on the student side, this button allows the student to see the next available appointment, then it gives the option to go back or sign up for the appointment</a:t>
            </a:r>
          </a:p>
        </p:txBody>
      </p:sp>
      <p:pic>
        <p:nvPicPr>
          <p:cNvPr id="113" name="Shape 113"/>
          <p:cNvPicPr preferRelativeResize="0"/>
          <p:nvPr/>
        </p:nvPicPr>
        <p:blipFill>
          <a:blip r:embed="rId3">
            <a:alphaModFix/>
          </a:blip>
          <a:stretch>
            <a:fillRect/>
          </a:stretch>
        </p:blipFill>
        <p:spPr>
          <a:xfrm>
            <a:off x="1584800" y="572695"/>
            <a:ext cx="5313851" cy="1019649"/>
          </a:xfrm>
          <a:prstGeom prst="rect">
            <a:avLst/>
          </a:prstGeom>
          <a:noFill/>
          <a:ln>
            <a:noFill/>
          </a:ln>
        </p:spPr>
      </p:pic>
      <p:pic>
        <p:nvPicPr>
          <p:cNvPr id="114" name="Shape 114"/>
          <p:cNvPicPr preferRelativeResize="0"/>
          <p:nvPr/>
        </p:nvPicPr>
        <p:blipFill>
          <a:blip r:embed="rId4">
            <a:alphaModFix/>
          </a:blip>
          <a:stretch>
            <a:fillRect/>
          </a:stretch>
        </p:blipFill>
        <p:spPr>
          <a:xfrm>
            <a:off x="0" y="1822000"/>
            <a:ext cx="3682073" cy="2243775"/>
          </a:xfrm>
          <a:prstGeom prst="rect">
            <a:avLst/>
          </a:prstGeom>
          <a:noFill/>
          <a:ln>
            <a:noFill/>
          </a:ln>
        </p:spPr>
      </p:pic>
      <p:pic>
        <p:nvPicPr>
          <p:cNvPr id="115" name="Shape 115"/>
          <p:cNvPicPr preferRelativeResize="0"/>
          <p:nvPr/>
        </p:nvPicPr>
        <p:blipFill>
          <a:blip r:embed="rId5">
            <a:alphaModFix/>
          </a:blip>
          <a:stretch>
            <a:fillRect/>
          </a:stretch>
        </p:blipFill>
        <p:spPr>
          <a:xfrm>
            <a:off x="4910950" y="2498487"/>
            <a:ext cx="4233049" cy="1573227"/>
          </a:xfrm>
          <a:prstGeom prst="rect">
            <a:avLst/>
          </a:prstGeom>
          <a:noFill/>
          <a:ln>
            <a:noFill/>
          </a:ln>
        </p:spPr>
      </p:pic>
      <p:cxnSp>
        <p:nvCxnSpPr>
          <p:cNvPr id="116" name="Shape 116"/>
          <p:cNvCxnSpPr>
            <a:stCxn id="113" idx="2"/>
            <a:endCxn id="114" idx="3"/>
          </p:cNvCxnSpPr>
          <p:nvPr/>
        </p:nvCxnSpPr>
        <p:spPr>
          <a:xfrm flipH="1">
            <a:off x="3681925" y="1592345"/>
            <a:ext cx="559800" cy="1351499"/>
          </a:xfrm>
          <a:prstGeom prst="straightConnector1">
            <a:avLst/>
          </a:prstGeom>
          <a:noFill/>
          <a:ln cap="flat" cmpd="sng" w="38100">
            <a:solidFill>
              <a:schemeClr val="dk2"/>
            </a:solidFill>
            <a:prstDash val="solid"/>
            <a:round/>
            <a:headEnd len="lg" w="lg" type="none"/>
            <a:tailEnd len="lg" w="lg" type="triangle"/>
          </a:ln>
        </p:spPr>
      </p:cxnSp>
      <p:cxnSp>
        <p:nvCxnSpPr>
          <p:cNvPr id="117" name="Shape 117"/>
          <p:cNvCxnSpPr>
            <a:stCxn id="114" idx="3"/>
          </p:cNvCxnSpPr>
          <p:nvPr/>
        </p:nvCxnSpPr>
        <p:spPr>
          <a:xfrm flipH="1" rot="10800000">
            <a:off x="3682073" y="2941787"/>
            <a:ext cx="1233600" cy="21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0" y="0"/>
            <a:ext cx="9144000" cy="986999"/>
          </a:xfrm>
          <a:prstGeom prst="rect">
            <a:avLst/>
          </a:prstGeom>
        </p:spPr>
        <p:txBody>
          <a:bodyPr anchorCtr="0" anchor="ctr" bIns="91425" lIns="91425" rIns="91425" tIns="91425">
            <a:noAutofit/>
          </a:bodyPr>
          <a:lstStyle/>
          <a:p>
            <a:pPr algn="ctr">
              <a:spcBef>
                <a:spcPts val="0"/>
              </a:spcBef>
              <a:buNone/>
            </a:pPr>
            <a:r>
              <a:rPr lang="en"/>
              <a:t>Print Today’s Schedule</a:t>
            </a:r>
          </a:p>
        </p:txBody>
      </p:sp>
      <p:sp>
        <p:nvSpPr>
          <p:cNvPr id="123" name="Shape 123"/>
          <p:cNvSpPr txBox="1"/>
          <p:nvPr>
            <p:ph idx="1" type="body"/>
          </p:nvPr>
        </p:nvSpPr>
        <p:spPr>
          <a:xfrm>
            <a:off x="0" y="3729500"/>
            <a:ext cx="9144000" cy="1413900"/>
          </a:xfrm>
          <a:prstGeom prst="rect">
            <a:avLst/>
          </a:prstGeom>
        </p:spPr>
        <p:txBody>
          <a:bodyPr anchorCtr="0" anchor="t" bIns="91425" lIns="91425" rIns="91425" tIns="91425">
            <a:noAutofit/>
          </a:bodyPr>
          <a:lstStyle/>
          <a:p>
            <a:pPr>
              <a:spcBef>
                <a:spcPts val="0"/>
              </a:spcBef>
              <a:buNone/>
            </a:pPr>
            <a:r>
              <a:rPr lang="en"/>
              <a:t>This button, located on the Print Schedule page of the admin side, gives the admin the ability to easily print out the group schedule and his/her individual schedule for that day. When clicked, the web page gets the current date from the computer, and it uses that day over an inputted date to print the schedule</a:t>
            </a:r>
          </a:p>
        </p:txBody>
      </p:sp>
      <p:pic>
        <p:nvPicPr>
          <p:cNvPr id="124" name="Shape 124"/>
          <p:cNvPicPr preferRelativeResize="0"/>
          <p:nvPr/>
        </p:nvPicPr>
        <p:blipFill rotWithShape="1">
          <a:blip r:embed="rId3">
            <a:alphaModFix/>
          </a:blip>
          <a:srcRect b="0" l="0" r="0" t="4852"/>
          <a:stretch/>
        </p:blipFill>
        <p:spPr>
          <a:xfrm>
            <a:off x="809275" y="1687375"/>
            <a:ext cx="7525449" cy="14138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